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3"/>
  </p:notesMasterIdLst>
  <p:sldIdLst>
    <p:sldId id="261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F221822-76C0-3735-04E0-38792458FB5F}" name="malgorzata.aleksandra.97@gmail.com" initials="m" userId="d66f55729f8427e6" providerId="Windows Live"/>
  <p188:author id="{2979EF55-E7AE-9286-6457-32DE618CAC91}" name="Ewa Sokołowska" initials="ES" userId="Ewa Sokołowska" providerId="None"/>
  <p188:author id="{5F38FEA5-33A4-C830-154C-383B0DB3BD5D}" name="Malgorzata Mierzejewska" initials="MM" userId="S::malgorzata.mierzejewska@Transpharmation.onmicrosoft.com::c53592c0-e330-4d8e-86f9-87fc5e5cf532" providerId="AD"/>
  <p188:author id="{6D4AAFE8-32A3-6EED-6490-4E218D778E9E}" name="Ewa Sokołowska" initials="ES" userId="S::ewa.sokolowska@Transpharmation.onmicrosoft.com::2d289c89-d2f6-454a-bccc-123d70616db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CE39"/>
    <a:srgbClr val="103E63"/>
    <a:srgbClr val="CEC227"/>
    <a:srgbClr val="5CC4BE"/>
    <a:srgbClr val="FBB6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85" autoAdjust="0"/>
    <p:restoredTop sz="92308" autoAdjust="0"/>
  </p:normalViewPr>
  <p:slideViewPr>
    <p:cSldViewPr snapToGrid="0">
      <p:cViewPr>
        <p:scale>
          <a:sx n="22" d="100"/>
          <a:sy n="22" d="100"/>
        </p:scale>
        <p:origin x="1428" y="1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FF8E9-A12A-485A-B342-0196864719F9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B54A1-ED52-4914-BE7B-E305F1E1A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56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37229" rtl="0" eaLnBrk="1" latinLnBrk="0" hangingPunct="1">
      <a:defRPr sz="1624" kern="1200">
        <a:solidFill>
          <a:schemeClr val="tx1"/>
        </a:solidFill>
        <a:latin typeface="+mn-lt"/>
        <a:ea typeface="+mn-ea"/>
        <a:cs typeface="+mn-cs"/>
      </a:defRPr>
    </a:lvl1pPr>
    <a:lvl2pPr marL="618614" algn="l" defTabSz="1237229" rtl="0" eaLnBrk="1" latinLnBrk="0" hangingPunct="1">
      <a:defRPr sz="1624" kern="1200">
        <a:solidFill>
          <a:schemeClr val="tx1"/>
        </a:solidFill>
        <a:latin typeface="+mn-lt"/>
        <a:ea typeface="+mn-ea"/>
        <a:cs typeface="+mn-cs"/>
      </a:defRPr>
    </a:lvl2pPr>
    <a:lvl3pPr marL="1237229" algn="l" defTabSz="1237229" rtl="0" eaLnBrk="1" latinLnBrk="0" hangingPunct="1">
      <a:defRPr sz="1624" kern="1200">
        <a:solidFill>
          <a:schemeClr val="tx1"/>
        </a:solidFill>
        <a:latin typeface="+mn-lt"/>
        <a:ea typeface="+mn-ea"/>
        <a:cs typeface="+mn-cs"/>
      </a:defRPr>
    </a:lvl3pPr>
    <a:lvl4pPr marL="1855843" algn="l" defTabSz="1237229" rtl="0" eaLnBrk="1" latinLnBrk="0" hangingPunct="1">
      <a:defRPr sz="1624" kern="1200">
        <a:solidFill>
          <a:schemeClr val="tx1"/>
        </a:solidFill>
        <a:latin typeface="+mn-lt"/>
        <a:ea typeface="+mn-ea"/>
        <a:cs typeface="+mn-cs"/>
      </a:defRPr>
    </a:lvl4pPr>
    <a:lvl5pPr marL="2474456" algn="l" defTabSz="1237229" rtl="0" eaLnBrk="1" latinLnBrk="0" hangingPunct="1">
      <a:defRPr sz="1624" kern="1200">
        <a:solidFill>
          <a:schemeClr val="tx1"/>
        </a:solidFill>
        <a:latin typeface="+mn-lt"/>
        <a:ea typeface="+mn-ea"/>
        <a:cs typeface="+mn-cs"/>
      </a:defRPr>
    </a:lvl5pPr>
    <a:lvl6pPr marL="3093070" algn="l" defTabSz="1237229" rtl="0" eaLnBrk="1" latinLnBrk="0" hangingPunct="1">
      <a:defRPr sz="1624" kern="1200">
        <a:solidFill>
          <a:schemeClr val="tx1"/>
        </a:solidFill>
        <a:latin typeface="+mn-lt"/>
        <a:ea typeface="+mn-ea"/>
        <a:cs typeface="+mn-cs"/>
      </a:defRPr>
    </a:lvl6pPr>
    <a:lvl7pPr marL="3711684" algn="l" defTabSz="1237229" rtl="0" eaLnBrk="1" latinLnBrk="0" hangingPunct="1">
      <a:defRPr sz="1624" kern="1200">
        <a:solidFill>
          <a:schemeClr val="tx1"/>
        </a:solidFill>
        <a:latin typeface="+mn-lt"/>
        <a:ea typeface="+mn-ea"/>
        <a:cs typeface="+mn-cs"/>
      </a:defRPr>
    </a:lvl7pPr>
    <a:lvl8pPr marL="4330297" algn="l" defTabSz="1237229" rtl="0" eaLnBrk="1" latinLnBrk="0" hangingPunct="1">
      <a:defRPr sz="1624" kern="1200">
        <a:solidFill>
          <a:schemeClr val="tx1"/>
        </a:solidFill>
        <a:latin typeface="+mn-lt"/>
        <a:ea typeface="+mn-ea"/>
        <a:cs typeface="+mn-cs"/>
      </a:defRPr>
    </a:lvl8pPr>
    <a:lvl9pPr marL="4948912" algn="l" defTabSz="1237229" rtl="0" eaLnBrk="1" latinLnBrk="0" hangingPunct="1">
      <a:defRPr sz="162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" name="Google Shape;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345C-8F94-4473-AD95-70CDE4DC37EB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6B2F8-9B24-4CE0-A670-F0018C0471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82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345C-8F94-4473-AD95-70CDE4DC37EB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6B2F8-9B24-4CE0-A670-F0018C0471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383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345C-8F94-4473-AD95-70CDE4DC37EB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6B2F8-9B24-4CE0-A670-F0018C0471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185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>
            <a:spLocks noGrp="1"/>
          </p:cNvSpPr>
          <p:nvPr>
            <p:ph type="title"/>
          </p:nvPr>
        </p:nvSpPr>
        <p:spPr>
          <a:xfrm>
            <a:off x="1149438" y="1680529"/>
            <a:ext cx="15239425" cy="2930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CE39"/>
              </a:buClr>
              <a:buSzPts val="6600"/>
              <a:buFont typeface="Arial"/>
              <a:buNone/>
              <a:defRPr sz="6231">
                <a:solidFill>
                  <a:srgbClr val="A5CE3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9263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345C-8F94-4473-AD95-70CDE4DC37EB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6B2F8-9B24-4CE0-A670-F0018C0471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895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345C-8F94-4473-AD95-70CDE4DC37EB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6B2F8-9B24-4CE0-A670-F0018C0471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680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345C-8F94-4473-AD95-70CDE4DC37EB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6B2F8-9B24-4CE0-A670-F0018C0471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508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345C-8F94-4473-AD95-70CDE4DC37EB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6B2F8-9B24-4CE0-A670-F0018C0471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645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345C-8F94-4473-AD95-70CDE4DC37EB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6B2F8-9B24-4CE0-A670-F0018C0471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005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345C-8F94-4473-AD95-70CDE4DC37EB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6B2F8-9B24-4CE0-A670-F0018C0471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091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345C-8F94-4473-AD95-70CDE4DC37EB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6B2F8-9B24-4CE0-A670-F0018C0471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429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345C-8F94-4473-AD95-70CDE4DC37EB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6B2F8-9B24-4CE0-A670-F0018C0471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483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C345C-8F94-4473-AD95-70CDE4DC37EB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6B2F8-9B24-4CE0-A670-F0018C0471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372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emf"/><Relationship Id="rId18" Type="http://schemas.openxmlformats.org/officeDocument/2006/relationships/image" Target="../media/image15.emf"/><Relationship Id="rId26" Type="http://schemas.openxmlformats.org/officeDocument/2006/relationships/image" Target="../media/image22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emf"/><Relationship Id="rId25" Type="http://schemas.openxmlformats.org/officeDocument/2006/relationships/image" Target="../media/image21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emf"/><Relationship Id="rId20" Type="http://schemas.openxmlformats.org/officeDocument/2006/relationships/image" Target="../media/image17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0.emf"/><Relationship Id="rId5" Type="http://schemas.openxmlformats.org/officeDocument/2006/relationships/image" Target="../media/image3.png"/><Relationship Id="rId15" Type="http://schemas.openxmlformats.org/officeDocument/2006/relationships/oleObject" Target="../embeddings/oleObject1.bin"/><Relationship Id="rId23" Type="http://schemas.openxmlformats.org/officeDocument/2006/relationships/image" Target="../media/image19.emf"/><Relationship Id="rId10" Type="http://schemas.openxmlformats.org/officeDocument/2006/relationships/image" Target="../media/image8.jpg"/><Relationship Id="rId19" Type="http://schemas.openxmlformats.org/officeDocument/2006/relationships/image" Target="../media/image16.emf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35029" y="-712589"/>
            <a:ext cx="30979786" cy="7062618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2"/>
          <p:cNvSpPr txBox="1"/>
          <p:nvPr/>
        </p:nvSpPr>
        <p:spPr>
          <a:xfrm>
            <a:off x="509141" y="360822"/>
            <a:ext cx="19753134" cy="6143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294" tIns="43135" rIns="86294" bIns="43135" anchor="t" anchorCtr="0">
            <a:spAutoFit/>
          </a:bodyPr>
          <a:lstStyle/>
          <a:p>
            <a:pPr algn="just"/>
            <a:r>
              <a:rPr lang="en-GB" sz="4800" b="1" dirty="0">
                <a:solidFill>
                  <a:srgbClr val="A5CE3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Evaluation of Anxiolytic Potential of Amitriptyline, Fluoxetine, and TP003 in Zebrafish Larvae Using </a:t>
            </a:r>
            <a:endParaRPr lang="pl-PL" sz="4800" b="1" dirty="0">
              <a:solidFill>
                <a:srgbClr val="A5CE39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 algn="just"/>
            <a:r>
              <a:rPr lang="en-GB" sz="4800" b="1" dirty="0">
                <a:solidFill>
                  <a:srgbClr val="A5CE3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the Light-Dark Challenge Assay</a:t>
            </a:r>
            <a:endParaRPr lang="pl-PL" sz="4800" b="1" dirty="0">
              <a:solidFill>
                <a:srgbClr val="A5CE39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r>
              <a:rPr lang="en-GB" sz="3600" dirty="0">
                <a:solidFill>
                  <a:srgbClr val="A5CE3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Małgorzata Potoczna</a:t>
            </a:r>
            <a:r>
              <a:rPr lang="pl-PL" sz="3600" dirty="0">
                <a:solidFill>
                  <a:srgbClr val="A5CE3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</a:t>
            </a:r>
            <a:r>
              <a:rPr lang="en-GB" sz="3600" baseline="30000" dirty="0">
                <a:solidFill>
                  <a:srgbClr val="A5CE3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1,2</a:t>
            </a:r>
            <a:r>
              <a:rPr lang="en-GB" sz="3600" dirty="0">
                <a:solidFill>
                  <a:srgbClr val="A5CE3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, Ewa Sokołowska</a:t>
            </a:r>
            <a:r>
              <a:rPr lang="pl-PL" sz="3600" dirty="0">
                <a:solidFill>
                  <a:srgbClr val="A5CE3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</a:t>
            </a:r>
            <a:r>
              <a:rPr lang="en-GB" sz="3600" baseline="30000" dirty="0">
                <a:solidFill>
                  <a:srgbClr val="A5CE3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1</a:t>
            </a:r>
            <a:r>
              <a:rPr lang="en-GB" sz="3600" dirty="0">
                <a:solidFill>
                  <a:srgbClr val="A5CE3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, Piotr Podlasz</a:t>
            </a:r>
            <a:r>
              <a:rPr lang="pl-PL" sz="3600" dirty="0">
                <a:solidFill>
                  <a:srgbClr val="A5CE3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</a:t>
            </a:r>
            <a:r>
              <a:rPr lang="en-GB" sz="3600" baseline="30000" dirty="0">
                <a:solidFill>
                  <a:srgbClr val="A5CE3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2</a:t>
            </a:r>
            <a:endParaRPr lang="pl-PL" sz="3600" baseline="30000" dirty="0">
              <a:solidFill>
                <a:srgbClr val="A5CE39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endParaRPr lang="en-GB" sz="3600" baseline="30000" dirty="0">
              <a:solidFill>
                <a:srgbClr val="A5CE39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r>
              <a:rPr lang="en-GB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1.	Transpharmation Poland Ltd., ul. Michała Oczapowskiego 13/105D, 10-719 Olsztyn, Poland</a:t>
            </a:r>
          </a:p>
          <a:p>
            <a:r>
              <a:rPr lang="en-GB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2.	Department of Pathophysiology, Forensic Veterinary Medicine and Administration, Faculty of Veterinary Medicine, University of Warmia and Mazury in Olsztyn, ul. Michała Oczapowskiego 13, 10-719 Olsztyn, Poland</a:t>
            </a:r>
          </a:p>
          <a:p>
            <a:endParaRPr lang="pl-PL" sz="3600" dirty="0">
              <a:solidFill>
                <a:srgbClr val="A5CE39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endParaRPr lang="pl-PL" sz="4153" dirty="0">
              <a:solidFill>
                <a:srgbClr val="A5CE39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20828484" y="322481"/>
            <a:ext cx="123204" cy="502247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78962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6294" tIns="43135" rIns="86294" bIns="43135" anchor="ctr" anchorCtr="0">
            <a:noAutofit/>
          </a:bodyPr>
          <a:lstStyle/>
          <a:p>
            <a:pPr algn="ctr"/>
            <a:endParaRPr sz="1699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</p:txBody>
      </p:sp>
      <p:sp>
        <p:nvSpPr>
          <p:cNvPr id="35" name="Google Shape;35;p2"/>
          <p:cNvSpPr txBox="1"/>
          <p:nvPr/>
        </p:nvSpPr>
        <p:spPr>
          <a:xfrm>
            <a:off x="194572" y="5654285"/>
            <a:ext cx="9850255" cy="9016477"/>
          </a:xfrm>
          <a:prstGeom prst="rect">
            <a:avLst/>
          </a:prstGeom>
          <a:solidFill>
            <a:srgbClr val="A5CE39"/>
          </a:solidFill>
          <a:ln>
            <a:noFill/>
          </a:ln>
        </p:spPr>
        <p:txBody>
          <a:bodyPr spcFirstLastPara="1" wrap="square" lIns="86294" tIns="43135" rIns="86294" bIns="43135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0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Introduction</a:t>
            </a:r>
            <a:endParaRPr lang="en-GB" sz="3000" dirty="0"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 algn="just">
              <a:lnSpc>
                <a:spcPct val="150000"/>
              </a:lnSpc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The evaluation of the anxiolytic potential in preclinical models is crucial for developing effective treatments for anxiety disorders. Zebrafish larvae have emerged as a valuable tool in drug discovery due to their genetic similarity to humans and their rapid development, making them ideal candidates for </a:t>
            </a:r>
          </a:p>
          <a:p>
            <a:pPr algn="just">
              <a:lnSpc>
                <a:spcPct val="150000"/>
              </a:lnSpc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the high-throughput screening. </a:t>
            </a:r>
          </a:p>
          <a:p>
            <a:pPr algn="just">
              <a:lnSpc>
                <a:spcPct val="150000"/>
              </a:lnSpc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In this study, we aim to assess the anxiolytic effects of two commonly used antidepressant drugs: amitriptyline, fluoxetine, and one novel compound called TP003; </a:t>
            </a:r>
            <a:r>
              <a:rPr lang="pl-PL" sz="24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n</a:t>
            </a: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on-selective benzodiazepine site agonist that induces anxiolysis via α2GABA</a:t>
            </a:r>
            <a:r>
              <a:rPr lang="en-GB" sz="2400" baseline="-25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A</a:t>
            </a: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receptors.</a:t>
            </a:r>
          </a:p>
          <a:p>
            <a:pPr algn="just">
              <a:lnSpc>
                <a:spcPct val="150000"/>
              </a:lnSpc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The Light-Dark Challenge </a:t>
            </a:r>
            <a:r>
              <a:rPr lang="pl-PL" sz="24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test</a:t>
            </a: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(L-DC) has been utilized as an assay reflecting larval anxiety-like behaviour (response to light and dark). Additionally, thigmotaxis measurement has been conducted.</a:t>
            </a:r>
            <a:endParaRPr lang="pl-PL" sz="2400" dirty="0"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sp>
        <p:nvSpPr>
          <p:cNvPr id="36" name="Google Shape;36;p2"/>
          <p:cNvSpPr txBox="1"/>
          <p:nvPr/>
        </p:nvSpPr>
        <p:spPr>
          <a:xfrm>
            <a:off x="10223623" y="5663515"/>
            <a:ext cx="19932997" cy="900724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86294" tIns="43135" rIns="86294" bIns="43135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3000" b="1" dirty="0">
                <a:solidFill>
                  <a:srgbClr val="103E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                    </a:t>
            </a:r>
            <a:r>
              <a:rPr lang="en-US" sz="3000" b="1" dirty="0">
                <a:solidFill>
                  <a:srgbClr val="103E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Experiment</a:t>
            </a:r>
            <a:r>
              <a:rPr lang="pl-PL" sz="3000" b="1" dirty="0">
                <a:solidFill>
                  <a:srgbClr val="103E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al</a:t>
            </a:r>
            <a:r>
              <a:rPr lang="en-US" sz="3000" b="1" dirty="0">
                <a:solidFill>
                  <a:srgbClr val="103E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design</a:t>
            </a:r>
            <a:r>
              <a:rPr lang="pl-PL" sz="3000" b="1" dirty="0">
                <a:solidFill>
                  <a:srgbClr val="103E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  </a:t>
            </a:r>
            <a:r>
              <a:rPr lang="en-GB" sz="3000" b="1" kern="1200" dirty="0">
                <a:solidFill>
                  <a:srgbClr val="103E6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l-PL" sz="3000" b="1" kern="1200" dirty="0">
                <a:solidFill>
                  <a:srgbClr val="103E6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                             </a:t>
            </a:r>
            <a:r>
              <a:rPr lang="en-GB" sz="3000" b="1" dirty="0">
                <a:solidFill>
                  <a:srgbClr val="103E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</a:t>
            </a:r>
            <a:r>
              <a:rPr lang="pl-PL" sz="3000" b="1" dirty="0">
                <a:solidFill>
                  <a:srgbClr val="103E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</a:t>
            </a:r>
            <a:r>
              <a:rPr lang="en-GB" sz="3000" b="1" dirty="0">
                <a:solidFill>
                  <a:srgbClr val="103E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M</a:t>
            </a:r>
            <a:r>
              <a:rPr lang="en-GB" sz="3000" b="1" kern="1200" dirty="0">
                <a:solidFill>
                  <a:srgbClr val="103E6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easured parameters </a:t>
            </a:r>
            <a:endParaRPr lang="en-GB" sz="3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800" b="1" dirty="0">
                <a:solidFill>
                  <a:srgbClr val="103E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</a:t>
            </a:r>
            <a:r>
              <a:rPr lang="pl-PL" sz="800" b="1" dirty="0">
                <a:solidFill>
                  <a:srgbClr val="103E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             </a:t>
            </a:r>
          </a:p>
          <a:p>
            <a:pPr>
              <a:lnSpc>
                <a:spcPct val="150000"/>
              </a:lnSpc>
            </a:pPr>
            <a:r>
              <a:rPr lang="pl-PL" sz="800" b="1" dirty="0">
                <a:solidFill>
                  <a:srgbClr val="103E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                                                 </a:t>
            </a:r>
            <a:endParaRPr lang="en-US" sz="800" b="1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endParaRPr lang="pl-PL" sz="800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endParaRPr lang="pl-PL" sz="800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endParaRPr lang="pl-PL" sz="800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endParaRPr lang="pl-PL" sz="800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endParaRPr lang="pl-PL" sz="800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endParaRPr lang="pl-PL" sz="800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endParaRPr lang="pl-PL" sz="800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endParaRPr lang="pl-PL" sz="800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endParaRPr lang="pl-PL" sz="800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endParaRPr lang="pl-PL" sz="800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endParaRPr lang="pl-PL" sz="800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endParaRPr lang="pl-PL" sz="800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endParaRPr lang="pl-PL" sz="800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endParaRPr lang="pl-PL" sz="800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endParaRPr lang="pl-PL" sz="800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endParaRPr lang="pl-PL" sz="800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endParaRPr lang="pl-PL" sz="800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endParaRPr lang="pl-PL" sz="800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endParaRPr lang="pl-PL" sz="800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endParaRPr lang="pl-PL" sz="800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endParaRPr lang="pl-PL" sz="800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endParaRPr lang="pl-PL" sz="800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endParaRPr lang="pl-PL" sz="800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endParaRPr lang="pl-PL" sz="800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endParaRPr lang="pl-PL" sz="800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endParaRPr lang="pl-PL" sz="800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endParaRPr lang="pl-PL" sz="800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endParaRPr lang="pl-PL" sz="800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endParaRPr lang="pl-PL" sz="800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endParaRPr lang="pl-PL" sz="800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endParaRPr lang="pl-PL" sz="800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endParaRPr lang="pl-PL" sz="800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endParaRPr lang="pl-PL" sz="800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endParaRPr lang="pl-PL" sz="800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endParaRPr lang="pl-PL" sz="800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endParaRPr lang="pl-PL" sz="800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endParaRPr lang="pl-PL" sz="800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endParaRPr lang="pl-PL" sz="800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endParaRPr lang="pl-PL" sz="800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endParaRPr lang="pl-PL" sz="800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endParaRPr lang="pl-PL" sz="800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endParaRPr lang="pl-PL" sz="800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endParaRPr lang="pl-PL" sz="800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endParaRPr lang="pl-PL" sz="800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endParaRPr lang="pl-PL" sz="800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endParaRPr lang="pl-PL" sz="800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endParaRPr lang="pl-PL" sz="800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endParaRPr lang="pl-PL" sz="800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endParaRPr lang="pl-PL" sz="800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endParaRPr lang="pl-PL" sz="800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endParaRPr lang="pl-PL" sz="800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endParaRPr lang="pl-PL" sz="800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endParaRPr lang="pl-PL" sz="800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endParaRPr lang="pl-PL" sz="800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endParaRPr lang="pl-PL" sz="800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endParaRPr lang="pl-PL" sz="800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endParaRPr lang="pl-PL" sz="800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endParaRPr lang="pl-PL" sz="800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endParaRPr lang="pl-PL" sz="800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endParaRPr lang="pl-PL" sz="800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endParaRPr lang="pl-PL" sz="800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endParaRPr lang="pl-PL" sz="2265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sp>
        <p:nvSpPr>
          <p:cNvPr id="37" name="Google Shape;37;p2"/>
          <p:cNvSpPr txBox="1"/>
          <p:nvPr/>
        </p:nvSpPr>
        <p:spPr>
          <a:xfrm>
            <a:off x="190366" y="14778878"/>
            <a:ext cx="29966255" cy="2430912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86294" tIns="43135" rIns="86294" bIns="43135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3200" b="1" dirty="0">
                <a:solidFill>
                  <a:srgbClr val="103E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 Results</a:t>
            </a:r>
          </a:p>
          <a:p>
            <a:pPr>
              <a:lnSpc>
                <a:spcPct val="150000"/>
              </a:lnSpc>
            </a:pPr>
            <a:endParaRPr lang="pl-PL" sz="3600" b="1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>
              <a:lnSpc>
                <a:spcPct val="150000"/>
              </a:lnSpc>
            </a:pPr>
            <a:endParaRPr lang="pl-PL" sz="3600" b="1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>
              <a:lnSpc>
                <a:spcPct val="150000"/>
              </a:lnSpc>
            </a:pPr>
            <a:endParaRPr lang="pl-PL" sz="3600" b="1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>
              <a:lnSpc>
                <a:spcPct val="150000"/>
              </a:lnSpc>
            </a:pPr>
            <a:endParaRPr lang="pl-PL" sz="3600" b="1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>
              <a:lnSpc>
                <a:spcPct val="150000"/>
              </a:lnSpc>
            </a:pPr>
            <a:endParaRPr lang="pl-PL" sz="3600" b="1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>
              <a:lnSpc>
                <a:spcPct val="150000"/>
              </a:lnSpc>
            </a:pPr>
            <a:endParaRPr lang="pl-PL" sz="3600" b="1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>
              <a:lnSpc>
                <a:spcPct val="150000"/>
              </a:lnSpc>
            </a:pPr>
            <a:endParaRPr lang="pl-PL" sz="3600" b="1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>
              <a:lnSpc>
                <a:spcPct val="150000"/>
              </a:lnSpc>
            </a:pPr>
            <a:endParaRPr lang="pl-PL" sz="3600" b="1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>
              <a:lnSpc>
                <a:spcPct val="150000"/>
              </a:lnSpc>
            </a:pPr>
            <a:endParaRPr lang="pl-PL" sz="3600" b="1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>
              <a:lnSpc>
                <a:spcPct val="150000"/>
              </a:lnSpc>
            </a:pPr>
            <a:endParaRPr lang="pl-PL" sz="3600" b="1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>
              <a:lnSpc>
                <a:spcPct val="150000"/>
              </a:lnSpc>
            </a:pPr>
            <a:endParaRPr lang="pl-PL" sz="3600" b="1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>
              <a:lnSpc>
                <a:spcPct val="150000"/>
              </a:lnSpc>
            </a:pPr>
            <a:endParaRPr lang="pl-PL" sz="3600" b="1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>
              <a:lnSpc>
                <a:spcPct val="150000"/>
              </a:lnSpc>
            </a:pPr>
            <a:endParaRPr lang="pl-PL" sz="3600" b="1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>
              <a:lnSpc>
                <a:spcPct val="150000"/>
              </a:lnSpc>
            </a:pPr>
            <a:endParaRPr lang="pl-PL" sz="3600" b="1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>
              <a:lnSpc>
                <a:spcPct val="150000"/>
              </a:lnSpc>
            </a:pPr>
            <a:endParaRPr lang="pl-PL" sz="3600" b="1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>
              <a:lnSpc>
                <a:spcPct val="150000"/>
              </a:lnSpc>
            </a:pPr>
            <a:endParaRPr lang="pl-PL" sz="3600" b="1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>
              <a:lnSpc>
                <a:spcPct val="150000"/>
              </a:lnSpc>
            </a:pPr>
            <a:endParaRPr lang="pl-PL" sz="3600" b="1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endParaRPr lang="pl-PL" sz="3200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endParaRPr lang="pl-PL" sz="3200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endParaRPr lang="pl-PL" sz="3200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endParaRPr lang="pl-PL" sz="3200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endParaRPr lang="pl-PL" sz="3200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endParaRPr lang="pl-PL" sz="3200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endParaRPr lang="pl-PL" sz="3200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endParaRPr lang="pl-PL" sz="3200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endParaRPr lang="pl-PL" sz="3200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endParaRPr lang="pl-PL" sz="3200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endParaRPr lang="pl-PL" sz="3200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endParaRPr lang="pl-PL" sz="3200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endParaRPr lang="pl-PL" sz="3200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endParaRPr lang="pl-PL" sz="3200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endParaRPr lang="pl-PL" sz="3200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endParaRPr lang="pl-PL" sz="3200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endParaRPr lang="pl-PL" sz="3200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endParaRPr lang="pl-PL" sz="3200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endParaRPr lang="pl-PL" sz="3200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sp>
        <p:nvSpPr>
          <p:cNvPr id="39" name="Google Shape;39;p2"/>
          <p:cNvSpPr txBox="1"/>
          <p:nvPr/>
        </p:nvSpPr>
        <p:spPr>
          <a:xfrm>
            <a:off x="171562" y="39174084"/>
            <a:ext cx="29985060" cy="3595765"/>
          </a:xfrm>
          <a:prstGeom prst="rect">
            <a:avLst/>
          </a:prstGeom>
          <a:solidFill>
            <a:srgbClr val="A5CE39"/>
          </a:solidFill>
          <a:ln>
            <a:noFill/>
          </a:ln>
        </p:spPr>
        <p:txBody>
          <a:bodyPr spcFirstLastPara="1" wrap="square" lIns="86294" tIns="43135" rIns="86294" bIns="43135" anchor="t" anchorCtr="0">
            <a:spAutoFit/>
          </a:bodyPr>
          <a:lstStyle/>
          <a:p>
            <a:r>
              <a:rPr lang="en-GB" sz="3000" b="1" dirty="0">
                <a:solidFill>
                  <a:srgbClr val="103E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Conclusions</a:t>
            </a:r>
          </a:p>
          <a:p>
            <a:endParaRPr lang="en-GB" sz="3000" b="1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All tested substances exhibit an anxiolytic effect, albeit with varying levels of efficacy contingent upon the administered dosage.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Our results provide further evidence supporting the use of TP003 as a potential therapeutic option for anxiety-related disorders.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Collected data contribute to our understanding of the mechanisms underlying anxiety and provide a foundation for future research on the development of novel treatments.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The Light-Dark Challenge assay is a reliable tool for anxiolytic efficacy testing in zebrafish larvae model.</a:t>
            </a:r>
          </a:p>
        </p:txBody>
      </p:sp>
      <p:pic>
        <p:nvPicPr>
          <p:cNvPr id="41" name="Google Shape;41;p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191517" y="15076096"/>
            <a:ext cx="1786975" cy="1975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751242" y="223271"/>
            <a:ext cx="9740487" cy="3127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2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7286" y="37026030"/>
            <a:ext cx="1264281" cy="1709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6556F525-9D74-F9D1-54F2-7D30B1CA80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36599" y="7411882"/>
            <a:ext cx="3146577" cy="216111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BF0F345-3B1F-3842-1180-6B3E730125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04993" y="6458145"/>
            <a:ext cx="2770068" cy="483576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56CF738A-6418-21A5-89FF-CC76DCFB1F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63104" y="11565487"/>
            <a:ext cx="11880177" cy="2568687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21AEC74C-F09A-CD83-B541-F96F8E161DDD}"/>
              </a:ext>
            </a:extLst>
          </p:cNvPr>
          <p:cNvSpPr txBox="1"/>
          <p:nvPr/>
        </p:nvSpPr>
        <p:spPr>
          <a:xfrm>
            <a:off x="10324493" y="9252271"/>
            <a:ext cx="2968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5 days post fertilization(dpf) zebrafish AB larvae 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0C744855-23A0-5477-1A35-58C952B6D34B}"/>
              </a:ext>
            </a:extLst>
          </p:cNvPr>
          <p:cNvSpPr txBox="1"/>
          <p:nvPr/>
        </p:nvSpPr>
        <p:spPr>
          <a:xfrm>
            <a:off x="14400314" y="9851057"/>
            <a:ext cx="4356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30 minutes of incubation with a drug on 24-well plate (arenas divided to </a:t>
            </a: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</a:rPr>
              <a:t>inner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 and outer zone) 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F2033BCF-0493-BC39-B76F-15E61F163973}"/>
              </a:ext>
            </a:extLst>
          </p:cNvPr>
          <p:cNvSpPr txBox="1"/>
          <p:nvPr/>
        </p:nvSpPr>
        <p:spPr>
          <a:xfrm>
            <a:off x="18804307" y="11556672"/>
            <a:ext cx="4352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Automatic tracking of larvae movement (</a:t>
            </a:r>
            <a:r>
              <a:rPr lang="en-GB" i="1" dirty="0">
                <a:latin typeface="Verdana" panose="020B0604030504040204" pitchFamily="34" charset="0"/>
                <a:ea typeface="Verdana" panose="020B0604030504040204" pitchFamily="34" charset="0"/>
              </a:rPr>
              <a:t>Danio</a:t>
            </a:r>
            <a:r>
              <a:rPr lang="pl-PL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i="1" dirty="0">
                <a:latin typeface="Verdana" panose="020B0604030504040204" pitchFamily="34" charset="0"/>
                <a:ea typeface="Verdana" panose="020B0604030504040204" pitchFamily="34" charset="0"/>
              </a:rPr>
              <a:t>Vision</a:t>
            </a:r>
            <a:r>
              <a:rPr lang="pl-PL" i="1" baseline="30000" dirty="0">
                <a:latin typeface="Verdana" panose="020B0604030504040204" pitchFamily="34" charset="0"/>
                <a:ea typeface="Verdana" panose="020B0604030504040204" pitchFamily="34" charset="0"/>
              </a:rPr>
              <a:t>®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</p:txBody>
      </p:sp>
      <p:sp>
        <p:nvSpPr>
          <p:cNvPr id="47" name="Symbol zastępczy zawartości 5">
            <a:extLst>
              <a:ext uri="{FF2B5EF4-FFF2-40B4-BE49-F238E27FC236}">
                <a16:creationId xmlns:a16="http://schemas.microsoft.com/office/drawing/2014/main" id="{F437EE18-E743-AFDB-327C-9D17C3DEDE0B}"/>
              </a:ext>
            </a:extLst>
          </p:cNvPr>
          <p:cNvSpPr txBox="1">
            <a:spLocks/>
          </p:cNvSpPr>
          <p:nvPr/>
        </p:nvSpPr>
        <p:spPr>
          <a:xfrm>
            <a:off x="23512204" y="7078232"/>
            <a:ext cx="6084290" cy="368427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4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Distance moved [mm] – </a:t>
            </a:r>
            <a:r>
              <a:rPr lang="en-GB" sz="24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shows the average distance which larvae have travelled in 1-min time bins under changing</a:t>
            </a:r>
            <a:r>
              <a:rPr lang="pl-PL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l</a:t>
            </a:r>
            <a:r>
              <a:rPr lang="en-GB" sz="24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ight and dark phase</a:t>
            </a:r>
            <a:endParaRPr lang="en-GB" sz="11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8" name="pole tekstowe 20">
            <a:extLst>
              <a:ext uri="{FF2B5EF4-FFF2-40B4-BE49-F238E27FC236}">
                <a16:creationId xmlns:a16="http://schemas.microsoft.com/office/drawing/2014/main" id="{43A38636-F330-93B1-D51A-983244CFB83C}"/>
              </a:ext>
            </a:extLst>
          </p:cNvPr>
          <p:cNvSpPr txBox="1"/>
          <p:nvPr/>
        </p:nvSpPr>
        <p:spPr>
          <a:xfrm>
            <a:off x="23512204" y="9135684"/>
            <a:ext cx="6084290" cy="1638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4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Anxiolytic activity [%] – </a:t>
            </a:r>
            <a:r>
              <a:rPr lang="en-GB" sz="24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shows the percentage of the time the larvae spent in the centre of the arena under the changing conditions.</a:t>
            </a:r>
            <a:endParaRPr lang="en-GB" sz="11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az 5" descr="Obraz zawierający niebo, na wolnym powietrzu, bezkręgowiec, narciarstwo&#10;&#10;Opis wygenerowany automatycznie">
            <a:extLst>
              <a:ext uri="{FF2B5EF4-FFF2-40B4-BE49-F238E27FC236}">
                <a16:creationId xmlns:a16="http://schemas.microsoft.com/office/drawing/2014/main" id="{E5C59556-73C3-225F-72D7-C1B0D93F138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8" t="31601" r="5757" b="35141"/>
          <a:stretch/>
        </p:blipFill>
        <p:spPr>
          <a:xfrm rot="10800000">
            <a:off x="10400549" y="8095867"/>
            <a:ext cx="2906603" cy="78055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pole tekstowe 14">
                <a:extLst>
                  <a:ext uri="{FF2B5EF4-FFF2-40B4-BE49-F238E27FC236}">
                    <a16:creationId xmlns:a16="http://schemas.microsoft.com/office/drawing/2014/main" id="{CAB67DBC-A464-8BE6-98D5-C801ACDBDF02}"/>
                  </a:ext>
                </a:extLst>
              </p:cNvPr>
              <p:cNvSpPr txBox="1"/>
              <p:nvPr/>
            </p:nvSpPr>
            <p:spPr>
              <a:xfrm>
                <a:off x="22613822" y="10990523"/>
                <a:ext cx="7991059" cy="24249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800" kern="100" dirty="0"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800" kern="100" dirty="0"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 </a:t>
                </a:r>
                <a:endParaRPr lang="en-GB" kern="1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lang="en-GB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en-GB" sz="2400" b="1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𝑨𝒏𝒙𝒊𝒐𝒍𝒚𝒕𝒊𝒄</m:t>
                              </m:r>
                              <m:r>
                                <a:rPr lang="en-GB" sz="2400" b="1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GB" sz="2400" b="1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𝒂𝒄𝒕𝒊𝒗𝒊𝒕𝒚</m:t>
                              </m:r>
                              <m:r>
                                <a:rPr lang="en-GB" sz="2400" b="1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GB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[%]</m:t>
                              </m:r>
                            </m:e>
                            <m:e>
                              <m:r>
                                <a:rPr lang="en-GB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GB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𝑇𝑖𝑚𝑒</m:t>
                              </m:r>
                              <m:r>
                                <a:rPr lang="en-GB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GB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𝑖𝑛</m:t>
                              </m:r>
                              <m:r>
                                <a:rPr lang="en-GB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GB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𝑐𝑒𝑛𝑡𝑟𝑎𝑙</m:t>
                              </m:r>
                              <m:r>
                                <a:rPr lang="en-GB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GB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𝑎𝑟𝑒𝑛𝑎</m:t>
                              </m:r>
                            </m:e>
                          </m:eqArr>
                        </m:num>
                        <m:den>
                          <m:r>
                            <a:rPr lang="en-GB" sz="2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𝑇𝑖𝑚𝑒</m:t>
                          </m:r>
                          <m:r>
                            <a:rPr lang="en-GB" sz="2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GB" sz="2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𝑖𝑛</m:t>
                          </m:r>
                          <m:r>
                            <a:rPr lang="en-GB" sz="2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GB" sz="2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𝑜𝑢𝑡𝑒𝑟</m:t>
                          </m:r>
                          <m:r>
                            <a:rPr lang="en-GB" sz="2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GB" sz="2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𝑧𝑜𝑛𝑒</m:t>
                          </m:r>
                          <m:r>
                            <a:rPr lang="en-GB" sz="2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GB" sz="2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𝑇𝑖𝑚𝑒</m:t>
                          </m:r>
                          <m:r>
                            <a:rPr lang="en-GB" sz="2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GB" sz="2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𝑖𝑛</m:t>
                          </m:r>
                          <m:r>
                            <a:rPr lang="en-GB" sz="2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GB" sz="2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𝑖𝑛𝑛𝑒𝑟</m:t>
                          </m:r>
                          <m:r>
                            <a:rPr lang="en-GB" sz="2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GB" sz="2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𝑧𝑜𝑛𝑒</m:t>
                          </m:r>
                          <m:r>
                            <a:rPr lang="en-GB" sz="2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den>
                      </m:f>
                      <m:r>
                        <a:rPr lang="en-GB" sz="24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GB" sz="24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GB" sz="24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100%</m:t>
                      </m:r>
                    </m:oMath>
                  </m:oMathPara>
                </a14:m>
                <a:endParaRPr lang="en-GB" sz="2000" kern="1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pole tekstowe 14">
                <a:extLst>
                  <a:ext uri="{FF2B5EF4-FFF2-40B4-BE49-F238E27FC236}">
                    <a16:creationId xmlns:a16="http://schemas.microsoft.com/office/drawing/2014/main" id="{CAB67DBC-A464-8BE6-98D5-C801ACDBD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3822" y="10990523"/>
                <a:ext cx="7991059" cy="242495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Łącznik prosty ze strzałką 2">
            <a:extLst>
              <a:ext uri="{FF2B5EF4-FFF2-40B4-BE49-F238E27FC236}">
                <a16:creationId xmlns:a16="http://schemas.microsoft.com/office/drawing/2014/main" id="{970C13EF-794E-8F73-FAB0-392F78CBF052}"/>
              </a:ext>
            </a:extLst>
          </p:cNvPr>
          <p:cNvCxnSpPr>
            <a:cxnSpLocks/>
          </p:cNvCxnSpPr>
          <p:nvPr/>
        </p:nvCxnSpPr>
        <p:spPr>
          <a:xfrm>
            <a:off x="13581373" y="8510726"/>
            <a:ext cx="8189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ytuł 1">
            <a:extLst>
              <a:ext uri="{FF2B5EF4-FFF2-40B4-BE49-F238E27FC236}">
                <a16:creationId xmlns:a16="http://schemas.microsoft.com/office/drawing/2014/main" id="{A6AA9532-E1C5-2396-348F-3899C0C05867}"/>
              </a:ext>
            </a:extLst>
          </p:cNvPr>
          <p:cNvSpPr txBox="1">
            <a:spLocks/>
          </p:cNvSpPr>
          <p:nvPr/>
        </p:nvSpPr>
        <p:spPr>
          <a:xfrm>
            <a:off x="509141" y="15618821"/>
            <a:ext cx="10652268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Anxiolytics effect of amitriptyline (AMY)</a:t>
            </a:r>
          </a:p>
        </p:txBody>
      </p:sp>
      <p:sp>
        <p:nvSpPr>
          <p:cNvPr id="49" name="Tytuł 1">
            <a:extLst>
              <a:ext uri="{FF2B5EF4-FFF2-40B4-BE49-F238E27FC236}">
                <a16:creationId xmlns:a16="http://schemas.microsoft.com/office/drawing/2014/main" id="{4E2F3B37-B718-EF0A-5E91-E54515AC7701}"/>
              </a:ext>
            </a:extLst>
          </p:cNvPr>
          <p:cNvSpPr txBox="1">
            <a:spLocks/>
          </p:cNvSpPr>
          <p:nvPr/>
        </p:nvSpPr>
        <p:spPr>
          <a:xfrm>
            <a:off x="16083623" y="16346137"/>
            <a:ext cx="4306720" cy="11023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>
                <a:solidFill>
                  <a:srgbClr val="103E6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Distance moved in </a:t>
            </a:r>
            <a:r>
              <a:rPr lang="pl-PL" sz="2800" b="1" dirty="0">
                <a:solidFill>
                  <a:srgbClr val="103E6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L-DC</a:t>
            </a:r>
            <a:endParaRPr lang="en-GB" sz="2800" b="1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0" name="Tytuł 1">
            <a:extLst>
              <a:ext uri="{FF2B5EF4-FFF2-40B4-BE49-F238E27FC236}">
                <a16:creationId xmlns:a16="http://schemas.microsoft.com/office/drawing/2014/main" id="{2FE96A2D-560A-BA4B-76D2-BB28B4617B55}"/>
              </a:ext>
            </a:extLst>
          </p:cNvPr>
          <p:cNvSpPr txBox="1">
            <a:spLocks/>
          </p:cNvSpPr>
          <p:nvPr/>
        </p:nvSpPr>
        <p:spPr>
          <a:xfrm>
            <a:off x="2913912" y="16232775"/>
            <a:ext cx="4306721" cy="11023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>
                <a:solidFill>
                  <a:srgbClr val="103E6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Timeline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2EAEE19-E1A3-7F2C-75CA-C4100E8E24AB}"/>
              </a:ext>
            </a:extLst>
          </p:cNvPr>
          <p:cNvSpPr txBox="1">
            <a:spLocks/>
          </p:cNvSpPr>
          <p:nvPr/>
        </p:nvSpPr>
        <p:spPr>
          <a:xfrm>
            <a:off x="24043293" y="16263286"/>
            <a:ext cx="4306721" cy="11023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233E7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Anxiolytic Activity (Thigmotaxis)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C84E31B-36C2-68E2-DB40-7D94A1E79256}"/>
              </a:ext>
            </a:extLst>
          </p:cNvPr>
          <p:cNvSpPr txBox="1"/>
          <p:nvPr/>
        </p:nvSpPr>
        <p:spPr>
          <a:xfrm>
            <a:off x="2894956" y="21588049"/>
            <a:ext cx="83912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Combined results from 4 independent repetitions, n=24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pole tekstowe 8">
                <a:extLst>
                  <a:ext uri="{FF2B5EF4-FFF2-40B4-BE49-F238E27FC236}">
                    <a16:creationId xmlns:a16="http://schemas.microsoft.com/office/drawing/2014/main" id="{49CFDDA3-74FB-080A-E6B3-D216BE90F59C}"/>
                  </a:ext>
                </a:extLst>
              </p:cNvPr>
              <p:cNvSpPr txBox="1"/>
              <p:nvPr/>
            </p:nvSpPr>
            <p:spPr>
              <a:xfrm>
                <a:off x="14554181" y="22430624"/>
                <a:ext cx="7743706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12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Average distances moved by 5dpf zebrafish larvae under light and dark conditions. Data presented as mean </a:t>
                </a:r>
                <a14:m>
                  <m:oMath xmlns:m="http://schemas.openxmlformats.org/officeDocument/2006/math">
                    <m:r>
                      <a:rPr lang="en-GB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GB" sz="12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 SEM, n=24 animals per group. *****p&lt;0.00001, ******p&lt;0.000001 – light vs dark conditions (T-student for parametric or Mann–Whitney U test for nonparametric data). ###p&lt;0.001, ######p&lt;0.000001 dark treatment groups vs dark control group (E3), ^^p&lt;0.01, ^^^^^p&lt;0.00001 – light treatment groups vs light control group (E3) (One way ANOVA, post hoc: Dunnett test for parametric and Kruskal-Wallis test for nonparametric data) </a:t>
                </a:r>
              </a:p>
            </p:txBody>
          </p:sp>
        </mc:Choice>
        <mc:Fallback>
          <p:sp>
            <p:nvSpPr>
              <p:cNvPr id="9" name="pole tekstowe 8">
                <a:extLst>
                  <a:ext uri="{FF2B5EF4-FFF2-40B4-BE49-F238E27FC236}">
                    <a16:creationId xmlns:a16="http://schemas.microsoft.com/office/drawing/2014/main" id="{49CFDDA3-74FB-080A-E6B3-D216BE90F5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4181" y="22430624"/>
                <a:ext cx="7743706" cy="1200329"/>
              </a:xfrm>
              <a:prstGeom prst="rect">
                <a:avLst/>
              </a:prstGeom>
              <a:blipFill>
                <a:blip r:embed="rId12"/>
                <a:stretch>
                  <a:fillRect t="-510"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pole tekstowe 9">
            <a:extLst>
              <a:ext uri="{FF2B5EF4-FFF2-40B4-BE49-F238E27FC236}">
                <a16:creationId xmlns:a16="http://schemas.microsoft.com/office/drawing/2014/main" id="{739C70CC-F9B0-E569-EF28-21F07E6D2517}"/>
              </a:ext>
            </a:extLst>
          </p:cNvPr>
          <p:cNvSpPr txBox="1"/>
          <p:nvPr/>
        </p:nvSpPr>
        <p:spPr>
          <a:xfrm>
            <a:off x="23033746" y="22415181"/>
            <a:ext cx="665635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The percentage of time spent by 5dpf zebrafish larvae in the central area. Data presented as mean ± SEM, n=24. *p&lt;0.05, **p&lt;0.01, ******p&lt;0.000001 – light vs dark conditions (T-student for parametric or Mann–Whitney U test for nonparametric data. ##p&lt;0.01 dark treatment groups vs dark control group (E3), ^^p&lt;0.01, – light treatment groups vs light control group (E3) (One way ANOVA, post hoc: Dunnett test for parametric and Kruskal-Wallis test for nonparametric data) </a:t>
            </a:r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E0D21FA1-46E2-B303-FE8E-3603A598202B}"/>
              </a:ext>
            </a:extLst>
          </p:cNvPr>
          <p:cNvSpPr txBox="1">
            <a:spLocks/>
          </p:cNvSpPr>
          <p:nvPr/>
        </p:nvSpPr>
        <p:spPr>
          <a:xfrm>
            <a:off x="555895" y="23420492"/>
            <a:ext cx="9844653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Anxiolytics effect of </a:t>
            </a: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fluoxetine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(</a:t>
            </a: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FLU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)</a:t>
            </a:r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id="{A92BE967-E643-CBDB-989E-2B6B64A4CC4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7286" y="24987286"/>
            <a:ext cx="14096895" cy="4085260"/>
          </a:xfrm>
          <a:prstGeom prst="rect">
            <a:avLst/>
          </a:prstGeom>
        </p:spPr>
      </p:pic>
      <p:sp>
        <p:nvSpPr>
          <p:cNvPr id="25" name="pole tekstowe 24">
            <a:extLst>
              <a:ext uri="{FF2B5EF4-FFF2-40B4-BE49-F238E27FC236}">
                <a16:creationId xmlns:a16="http://schemas.microsoft.com/office/drawing/2014/main" id="{9AE519CB-235A-5503-ECD5-789BFBCFC68D}"/>
              </a:ext>
            </a:extLst>
          </p:cNvPr>
          <p:cNvSpPr txBox="1"/>
          <p:nvPr/>
        </p:nvSpPr>
        <p:spPr>
          <a:xfrm>
            <a:off x="3271651" y="37120178"/>
            <a:ext cx="75073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Combined results from 4 independent repetitions, n=24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pole tekstowe 26">
                <a:extLst>
                  <a:ext uri="{FF2B5EF4-FFF2-40B4-BE49-F238E27FC236}">
                    <a16:creationId xmlns:a16="http://schemas.microsoft.com/office/drawing/2014/main" id="{ECC7CBA4-D5BC-8101-7BE6-2189AF23F8A0}"/>
                  </a:ext>
                </a:extLst>
              </p:cNvPr>
              <p:cNvSpPr txBox="1"/>
              <p:nvPr/>
            </p:nvSpPr>
            <p:spPr>
              <a:xfrm>
                <a:off x="14593989" y="30591601"/>
                <a:ext cx="7810386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12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Average distances moved by 5dpf zebrafish under light or dark conditions. Data presented as mean </a:t>
                </a:r>
                <a14:m>
                  <m:oMath xmlns:m="http://schemas.openxmlformats.org/officeDocument/2006/math">
                    <m:r>
                      <a:rPr lang="en-GB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GB" sz="12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 SEM, n=24 animals per group. *p&lt;0.05, ***p&lt;0.001, ******p&lt;0.000001 – light vs dark conditions (T-student for parametric or Mann–Whitney U test for nonparametric data)</a:t>
                </a:r>
                <a:r>
                  <a:rPr lang="nn-NO" sz="12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.</a:t>
                </a:r>
                <a:r>
                  <a:rPr lang="pl-PL" sz="12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 ####</a:t>
                </a:r>
                <a:r>
                  <a:rPr lang="nn-NO" sz="12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p&lt;0.0001, </a:t>
                </a:r>
                <a:r>
                  <a:rPr lang="pl-PL" sz="12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#####</a:t>
                </a:r>
                <a:r>
                  <a:rPr lang="nn-NO" sz="12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p&lt;0.00001 dark treatment groups vs </a:t>
                </a:r>
                <a:r>
                  <a:rPr lang="en-GB" sz="12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dark control group (E3), </a:t>
                </a:r>
                <a:r>
                  <a:rPr lang="pl-PL" sz="12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^^^^^p&lt;0.00001</a:t>
                </a:r>
                <a:r>
                  <a:rPr lang="en-GB" sz="12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 – light treatment groups vs light control group (E3) (One way ANOVA, post hoc: Dunnett test for parametric and Kruskal-Wallis test for nonparametric data) </a:t>
                </a:r>
              </a:p>
            </p:txBody>
          </p:sp>
        </mc:Choice>
        <mc:Fallback>
          <p:sp>
            <p:nvSpPr>
              <p:cNvPr id="27" name="pole tekstowe 26">
                <a:extLst>
                  <a:ext uri="{FF2B5EF4-FFF2-40B4-BE49-F238E27FC236}">
                    <a16:creationId xmlns:a16="http://schemas.microsoft.com/office/drawing/2014/main" id="{ECC7CBA4-D5BC-8101-7BE6-2189AF23F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3989" y="30591601"/>
                <a:ext cx="7810386" cy="1200329"/>
              </a:xfrm>
              <a:prstGeom prst="rect">
                <a:avLst/>
              </a:prstGeom>
              <a:blipFill>
                <a:blip r:embed="rId14"/>
                <a:stretch>
                  <a:fillRect r="-78" b="-30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pole tekstowe 30">
            <a:extLst>
              <a:ext uri="{FF2B5EF4-FFF2-40B4-BE49-F238E27FC236}">
                <a16:creationId xmlns:a16="http://schemas.microsoft.com/office/drawing/2014/main" id="{A9722737-30E6-DAF5-0594-AC6B24E7DC05}"/>
              </a:ext>
            </a:extLst>
          </p:cNvPr>
          <p:cNvSpPr txBox="1"/>
          <p:nvPr/>
        </p:nvSpPr>
        <p:spPr>
          <a:xfrm>
            <a:off x="22940135" y="30591601"/>
            <a:ext cx="665635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The percentage of time spent by 5dpf zebrafish larvae in the central area. Data presented as mean ± SEM, n=24. p&lt;0.01, ***p&lt;0.001 ****p&lt;0.0001 – light vs dark conditions (T-student for parametric or Mann–Whitney U test for nonparametric data. #p&lt;0.05, </a:t>
            </a:r>
            <a:r>
              <a:rPr lang="pl-PL" sz="1200" dirty="0">
                <a:latin typeface="Verdana" panose="020B0604030504040204" pitchFamily="34" charset="0"/>
                <a:ea typeface="Verdana" panose="020B0604030504040204" pitchFamily="34" charset="0"/>
              </a:rPr>
              <a:t>####p&lt;0.0001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 dark treatment groups vs dark control group (E3), ^^</a:t>
            </a:r>
            <a:r>
              <a:rPr lang="pl-PL" sz="1200" dirty="0">
                <a:latin typeface="Verdana" panose="020B0604030504040204" pitchFamily="34" charset="0"/>
                <a:ea typeface="Verdana" panose="020B0604030504040204" pitchFamily="34" charset="0"/>
              </a:rPr>
              <a:t>^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p&lt;0.</a:t>
            </a:r>
            <a:r>
              <a:rPr lang="pl-PL" sz="1200" dirty="0">
                <a:latin typeface="Verdana" panose="020B0604030504040204" pitchFamily="34" charset="0"/>
                <a:ea typeface="Verdana" panose="020B0604030504040204" pitchFamily="34" charset="0"/>
              </a:rPr>
              <a:t>0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01, – light treatment groups vs light control group (E3) (One way ANOVA, post hoc: Dunnett test for parametric and Kruskal-Wallis test for nonparametric data) </a:t>
            </a:r>
          </a:p>
        </p:txBody>
      </p:sp>
      <p:graphicFrame>
        <p:nvGraphicFramePr>
          <p:cNvPr id="38" name="Obiekt 37">
            <a:extLst>
              <a:ext uri="{FF2B5EF4-FFF2-40B4-BE49-F238E27FC236}">
                <a16:creationId xmlns:a16="http://schemas.microsoft.com/office/drawing/2014/main" id="{AB05FC89-47D2-B1F7-5305-A4E28FB08A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63606"/>
              </p:ext>
            </p:extLst>
          </p:nvPr>
        </p:nvGraphicFramePr>
        <p:xfrm>
          <a:off x="14413053" y="24890593"/>
          <a:ext cx="8286044" cy="5410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15" imgW="4633146" imgH="3025476" progId="Prism9.Document">
                  <p:embed/>
                </p:oleObj>
              </mc:Choice>
              <mc:Fallback>
                <p:oleObj name="Prism 9" r:id="rId15" imgW="4633146" imgH="3025476" progId="Prism9.Document">
                  <p:embed/>
                  <p:pic>
                    <p:nvPicPr>
                      <p:cNvPr id="3" name="Obiekt 2">
                        <a:extLst>
                          <a:ext uri="{FF2B5EF4-FFF2-40B4-BE49-F238E27FC236}">
                            <a16:creationId xmlns:a16="http://schemas.microsoft.com/office/drawing/2014/main" id="{670829EF-5712-3BF8-A906-6EB2BE7021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4413053" y="24890593"/>
                        <a:ext cx="8286044" cy="54104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" name="Obraz 39">
            <a:extLst>
              <a:ext uri="{FF2B5EF4-FFF2-40B4-BE49-F238E27FC236}">
                <a16:creationId xmlns:a16="http://schemas.microsoft.com/office/drawing/2014/main" id="{A3A25B82-0037-C623-743F-70F906A49D6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413708" y="24821761"/>
            <a:ext cx="7573828" cy="5474676"/>
          </a:xfrm>
          <a:prstGeom prst="rect">
            <a:avLst/>
          </a:prstGeom>
        </p:spPr>
      </p:pic>
      <p:sp>
        <p:nvSpPr>
          <p:cNvPr id="45" name="Tytuł 1">
            <a:extLst>
              <a:ext uri="{FF2B5EF4-FFF2-40B4-BE49-F238E27FC236}">
                <a16:creationId xmlns:a16="http://schemas.microsoft.com/office/drawing/2014/main" id="{406CB3F8-179A-1976-22DD-DF6B803B381F}"/>
              </a:ext>
            </a:extLst>
          </p:cNvPr>
          <p:cNvSpPr txBox="1">
            <a:spLocks/>
          </p:cNvSpPr>
          <p:nvPr/>
        </p:nvSpPr>
        <p:spPr>
          <a:xfrm>
            <a:off x="16181154" y="24224238"/>
            <a:ext cx="4306721" cy="11023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>
                <a:solidFill>
                  <a:srgbClr val="103E6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Distance moved in </a:t>
            </a:r>
            <a:r>
              <a:rPr lang="pl-PL" sz="2800" b="1" dirty="0">
                <a:solidFill>
                  <a:srgbClr val="103E6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L-DC</a:t>
            </a:r>
            <a:endParaRPr lang="en-GB" sz="2800" b="1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6" name="Tytuł 1">
            <a:extLst>
              <a:ext uri="{FF2B5EF4-FFF2-40B4-BE49-F238E27FC236}">
                <a16:creationId xmlns:a16="http://schemas.microsoft.com/office/drawing/2014/main" id="{41758C4E-3109-ABC0-AA39-0210E263EDDF}"/>
              </a:ext>
            </a:extLst>
          </p:cNvPr>
          <p:cNvSpPr txBox="1">
            <a:spLocks/>
          </p:cNvSpPr>
          <p:nvPr/>
        </p:nvSpPr>
        <p:spPr>
          <a:xfrm>
            <a:off x="3271651" y="24337144"/>
            <a:ext cx="4306721" cy="11023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>
                <a:solidFill>
                  <a:srgbClr val="103E6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Timeline</a:t>
            </a:r>
          </a:p>
        </p:txBody>
      </p:sp>
      <p:sp>
        <p:nvSpPr>
          <p:cNvPr id="51" name="Tytuł 1">
            <a:extLst>
              <a:ext uri="{FF2B5EF4-FFF2-40B4-BE49-F238E27FC236}">
                <a16:creationId xmlns:a16="http://schemas.microsoft.com/office/drawing/2014/main" id="{FB44818F-326B-E834-40EA-B85D3D9882EB}"/>
              </a:ext>
            </a:extLst>
          </p:cNvPr>
          <p:cNvSpPr txBox="1">
            <a:spLocks/>
          </p:cNvSpPr>
          <p:nvPr/>
        </p:nvSpPr>
        <p:spPr>
          <a:xfrm>
            <a:off x="24140825" y="24226504"/>
            <a:ext cx="4306721" cy="11023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233E7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Anxiolytic Activity (Thigmotaxis) </a:t>
            </a:r>
          </a:p>
        </p:txBody>
      </p:sp>
      <p:sp>
        <p:nvSpPr>
          <p:cNvPr id="53" name="Tytuł 1">
            <a:extLst>
              <a:ext uri="{FF2B5EF4-FFF2-40B4-BE49-F238E27FC236}">
                <a16:creationId xmlns:a16="http://schemas.microsoft.com/office/drawing/2014/main" id="{42AA55B9-F3BE-2B2D-9D16-006D1B1DCC2D}"/>
              </a:ext>
            </a:extLst>
          </p:cNvPr>
          <p:cNvSpPr txBox="1">
            <a:spLocks/>
          </p:cNvSpPr>
          <p:nvPr/>
        </p:nvSpPr>
        <p:spPr>
          <a:xfrm>
            <a:off x="-248623" y="31117321"/>
            <a:ext cx="9144000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Anxiolytics effect of </a:t>
            </a:r>
            <a:r>
              <a:rPr lang="pl-PL" sz="3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TP003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55" name="Obraz 54">
            <a:extLst>
              <a:ext uri="{FF2B5EF4-FFF2-40B4-BE49-F238E27FC236}">
                <a16:creationId xmlns:a16="http://schemas.microsoft.com/office/drawing/2014/main" id="{29B594FD-8A49-145A-F477-BA902AE12BD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6721" y="32712059"/>
            <a:ext cx="14695094" cy="4148109"/>
          </a:xfrm>
          <a:prstGeom prst="rect">
            <a:avLst/>
          </a:prstGeom>
        </p:spPr>
      </p:pic>
      <p:sp>
        <p:nvSpPr>
          <p:cNvPr id="56" name="Tytuł 1">
            <a:extLst>
              <a:ext uri="{FF2B5EF4-FFF2-40B4-BE49-F238E27FC236}">
                <a16:creationId xmlns:a16="http://schemas.microsoft.com/office/drawing/2014/main" id="{30848272-06BB-B0DA-CA4B-C3B1266D7E15}"/>
              </a:ext>
            </a:extLst>
          </p:cNvPr>
          <p:cNvSpPr txBox="1">
            <a:spLocks/>
          </p:cNvSpPr>
          <p:nvPr/>
        </p:nvSpPr>
        <p:spPr>
          <a:xfrm>
            <a:off x="16159700" y="31921035"/>
            <a:ext cx="4306721" cy="11023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>
                <a:solidFill>
                  <a:srgbClr val="103E6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Distance moved in </a:t>
            </a:r>
            <a:r>
              <a:rPr lang="pl-PL" sz="2800" b="1" dirty="0">
                <a:solidFill>
                  <a:srgbClr val="103E6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L-DC</a:t>
            </a:r>
            <a:endParaRPr lang="en-GB" sz="2800" b="1" dirty="0">
              <a:solidFill>
                <a:srgbClr val="103E6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7" name="Tytuł 1">
            <a:extLst>
              <a:ext uri="{FF2B5EF4-FFF2-40B4-BE49-F238E27FC236}">
                <a16:creationId xmlns:a16="http://schemas.microsoft.com/office/drawing/2014/main" id="{B3ACEE7A-6B7A-8A65-2380-F971A2E841B4}"/>
              </a:ext>
            </a:extLst>
          </p:cNvPr>
          <p:cNvSpPr txBox="1">
            <a:spLocks/>
          </p:cNvSpPr>
          <p:nvPr/>
        </p:nvSpPr>
        <p:spPr>
          <a:xfrm>
            <a:off x="3489594" y="31932254"/>
            <a:ext cx="4306721" cy="11023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>
                <a:solidFill>
                  <a:srgbClr val="103E6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Timeline</a:t>
            </a:r>
          </a:p>
        </p:txBody>
      </p:sp>
      <p:sp>
        <p:nvSpPr>
          <p:cNvPr id="58" name="Tytuł 1">
            <a:extLst>
              <a:ext uri="{FF2B5EF4-FFF2-40B4-BE49-F238E27FC236}">
                <a16:creationId xmlns:a16="http://schemas.microsoft.com/office/drawing/2014/main" id="{B0AB5B7B-FD3F-C5CA-95D7-7F23AF474BA0}"/>
              </a:ext>
            </a:extLst>
          </p:cNvPr>
          <p:cNvSpPr txBox="1">
            <a:spLocks/>
          </p:cNvSpPr>
          <p:nvPr/>
        </p:nvSpPr>
        <p:spPr>
          <a:xfrm>
            <a:off x="24140260" y="31973650"/>
            <a:ext cx="4306721" cy="11023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233E7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Anxiolytic Activity (Thigmotaxis) 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1644E81D-0734-664B-A3AB-73231503F34F}"/>
              </a:ext>
            </a:extLst>
          </p:cNvPr>
          <p:cNvSpPr txBox="1"/>
          <p:nvPr/>
        </p:nvSpPr>
        <p:spPr>
          <a:xfrm>
            <a:off x="3392321" y="29277313"/>
            <a:ext cx="73965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Combined results from 4 independent repetitions, n=24</a:t>
            </a:r>
          </a:p>
        </p:txBody>
      </p:sp>
      <p:pic>
        <p:nvPicPr>
          <p:cNvPr id="60" name="Obraz 59">
            <a:extLst>
              <a:ext uri="{FF2B5EF4-FFF2-40B4-BE49-F238E27FC236}">
                <a16:creationId xmlns:a16="http://schemas.microsoft.com/office/drawing/2014/main" id="{E525C606-ECBC-E8C4-4F87-8351EB87372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902985" y="32764068"/>
            <a:ext cx="7923047" cy="5090401"/>
          </a:xfrm>
          <a:prstGeom prst="rect">
            <a:avLst/>
          </a:prstGeom>
        </p:spPr>
      </p:pic>
      <p:pic>
        <p:nvPicPr>
          <p:cNvPr id="62" name="Obraz 61">
            <a:extLst>
              <a:ext uri="{FF2B5EF4-FFF2-40B4-BE49-F238E27FC236}">
                <a16:creationId xmlns:a16="http://schemas.microsoft.com/office/drawing/2014/main" id="{954BCDEA-0F46-62A3-F72B-2E13C8286FA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558139" y="32375034"/>
            <a:ext cx="7420353" cy="542574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3" name="pole tekstowe 62">
                <a:extLst>
                  <a:ext uri="{FF2B5EF4-FFF2-40B4-BE49-F238E27FC236}">
                    <a16:creationId xmlns:a16="http://schemas.microsoft.com/office/drawing/2014/main" id="{BA09CE10-A1DA-A40E-F0C2-B999388B3E5F}"/>
                  </a:ext>
                </a:extLst>
              </p:cNvPr>
              <p:cNvSpPr txBox="1"/>
              <p:nvPr/>
            </p:nvSpPr>
            <p:spPr>
              <a:xfrm>
                <a:off x="14212931" y="37780297"/>
                <a:ext cx="7810386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12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Average distances moved by 5dpf zebrafish larvae under light and dark conditions. Data presented as mean </a:t>
                </a:r>
                <a14:m>
                  <m:oMath xmlns:m="http://schemas.openxmlformats.org/officeDocument/2006/math">
                    <m:r>
                      <a:rPr lang="en-GB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GB" sz="12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 SEM, n=</a:t>
                </a:r>
                <a:r>
                  <a:rPr lang="pl-PL" sz="12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24</a:t>
                </a:r>
                <a:r>
                  <a:rPr lang="en-GB" sz="12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 animals per group. ****p&lt;0.0001</a:t>
                </a:r>
                <a:r>
                  <a:rPr lang="pl-PL" sz="12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, *******p&lt;0.0000001</a:t>
                </a:r>
                <a:r>
                  <a:rPr lang="en-GB" sz="12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 – light vs dark (T-student for parametric or Mann–Whitney U test for nonparametric data)</a:t>
                </a:r>
                <a:r>
                  <a:rPr lang="nn-NO" sz="12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.</a:t>
                </a:r>
                <a:r>
                  <a:rPr lang="pl-PL" sz="12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 ####</a:t>
                </a:r>
                <a:r>
                  <a:rPr lang="nn-NO" sz="12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p&lt;0.</a:t>
                </a:r>
                <a:r>
                  <a:rPr lang="pl-PL" sz="12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00</a:t>
                </a:r>
                <a:r>
                  <a:rPr lang="nn-NO" sz="12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01</a:t>
                </a:r>
                <a:r>
                  <a:rPr lang="pl-PL" sz="12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, ######p&lt;0.000001, #######p&lt;0.0000001</a:t>
                </a:r>
                <a:r>
                  <a:rPr lang="nn-NO" sz="12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– dark treatment groups vs </a:t>
                </a:r>
                <a:r>
                  <a:rPr lang="en-GB" sz="12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dark control group (E3) (One way ANOVA, post hoc: Dunnett test for parametric and Kruskal-Wallis test for nonparametric data) </a:t>
                </a:r>
              </a:p>
            </p:txBody>
          </p:sp>
        </mc:Choice>
        <mc:Fallback>
          <p:sp>
            <p:nvSpPr>
              <p:cNvPr id="63" name="pole tekstowe 62">
                <a:extLst>
                  <a:ext uri="{FF2B5EF4-FFF2-40B4-BE49-F238E27FC236}">
                    <a16:creationId xmlns:a16="http://schemas.microsoft.com/office/drawing/2014/main" id="{BA09CE10-A1DA-A40E-F0C2-B999388B3E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2931" y="37780297"/>
                <a:ext cx="7810386" cy="1200329"/>
              </a:xfrm>
              <a:prstGeom prst="rect">
                <a:avLst/>
              </a:prstGeom>
              <a:blipFill>
                <a:blip r:embed="rId21"/>
                <a:stretch>
                  <a:fillRect l="-78" t="-510"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pole tekstowe 63">
            <a:extLst>
              <a:ext uri="{FF2B5EF4-FFF2-40B4-BE49-F238E27FC236}">
                <a16:creationId xmlns:a16="http://schemas.microsoft.com/office/drawing/2014/main" id="{3B5BB00D-09F6-3C6B-1A51-8F0F801CFE78}"/>
              </a:ext>
            </a:extLst>
          </p:cNvPr>
          <p:cNvSpPr txBox="1"/>
          <p:nvPr/>
        </p:nvSpPr>
        <p:spPr>
          <a:xfrm>
            <a:off x="22965440" y="37780296"/>
            <a:ext cx="66563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The percentage of time spent by 5dpf zebrafish larvae in the central area. Data presented as mean ± SEM, n=</a:t>
            </a:r>
            <a:r>
              <a:rPr lang="pl-PL" sz="1200" dirty="0">
                <a:latin typeface="Verdana" panose="020B0604030504040204" pitchFamily="34" charset="0"/>
                <a:ea typeface="Verdana" panose="020B0604030504040204" pitchFamily="34" charset="0"/>
              </a:rPr>
              <a:t>24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, ****p&lt;0.0001</a:t>
            </a:r>
            <a:r>
              <a:rPr lang="pl-PL" sz="1200" dirty="0">
                <a:latin typeface="Verdana" panose="020B0604030504040204" pitchFamily="34" charset="0"/>
                <a:ea typeface="Verdana" panose="020B0604030504040204" pitchFamily="34" charset="0"/>
              </a:rPr>
              <a:t>, ****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**p&lt;0.0</a:t>
            </a:r>
            <a:r>
              <a:rPr lang="pl-PL" sz="1200" dirty="0">
                <a:latin typeface="Verdana" panose="020B0604030504040204" pitchFamily="34" charset="0"/>
                <a:ea typeface="Verdana" panose="020B0604030504040204" pitchFamily="34" charset="0"/>
              </a:rPr>
              <a:t>0000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1 – light vs dark conditions (T-student for parametric or Mann–Whitney U test for nonparametric data. </a:t>
            </a:r>
            <a:r>
              <a:rPr lang="pl-PL" sz="1200" dirty="0">
                <a:latin typeface="Verdana" panose="020B0604030504040204" pitchFamily="34" charset="0"/>
                <a:ea typeface="Verdana" panose="020B0604030504040204" pitchFamily="34" charset="0"/>
              </a:rPr>
              <a:t>^^^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^p&lt;0.0</a:t>
            </a:r>
            <a:r>
              <a:rPr lang="pl-PL" sz="1200" dirty="0">
                <a:latin typeface="Verdana" panose="020B0604030504040204" pitchFamily="34" charset="0"/>
                <a:ea typeface="Verdana" panose="020B0604030504040204" pitchFamily="34" charset="0"/>
              </a:rPr>
              <a:t>001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– light treatment groups vs light control group (E3) (One way ANOVA, post hoc: Dunnett test for parametric and Kruskal-Wallis test for nonparametric data) </a:t>
            </a:r>
          </a:p>
        </p:txBody>
      </p:sp>
      <p:graphicFrame>
        <p:nvGraphicFramePr>
          <p:cNvPr id="67" name="Obiekt 66">
            <a:extLst>
              <a:ext uri="{FF2B5EF4-FFF2-40B4-BE49-F238E27FC236}">
                <a16:creationId xmlns:a16="http://schemas.microsoft.com/office/drawing/2014/main" id="{AEF9DE87-6B24-3D2B-E7E8-2A72423461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5159299"/>
              </p:ext>
            </p:extLst>
          </p:nvPr>
        </p:nvGraphicFramePr>
        <p:xfrm>
          <a:off x="118592" y="16965322"/>
          <a:ext cx="14632120" cy="4147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22" imgW="10013574" imgH="2837892" progId="Prism9.Document">
                  <p:embed/>
                </p:oleObj>
              </mc:Choice>
              <mc:Fallback>
                <p:oleObj name="Prism 9" r:id="rId22" imgW="10013574" imgH="2837892" progId="Prism9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18592" y="16965322"/>
                        <a:ext cx="14632120" cy="41474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8" name="Obraz 67">
            <a:extLst>
              <a:ext uri="{FF2B5EF4-FFF2-40B4-BE49-F238E27FC236}">
                <a16:creationId xmlns:a16="http://schemas.microsoft.com/office/drawing/2014/main" id="{372CC360-EDD9-9A1A-BEB6-CD3E395E201B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782314" y="17087448"/>
            <a:ext cx="7916783" cy="5270625"/>
          </a:xfrm>
          <a:prstGeom prst="rect">
            <a:avLst/>
          </a:prstGeom>
        </p:spPr>
      </p:pic>
      <p:pic>
        <p:nvPicPr>
          <p:cNvPr id="69" name="Obraz 68">
            <a:extLst>
              <a:ext uri="{FF2B5EF4-FFF2-40B4-BE49-F238E27FC236}">
                <a16:creationId xmlns:a16="http://schemas.microsoft.com/office/drawing/2014/main" id="{B000B35B-F7CE-7CB5-2B4E-110BBDDF8CC3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2774055" y="17039700"/>
            <a:ext cx="7428756" cy="5452582"/>
          </a:xfrm>
          <a:prstGeom prst="rect">
            <a:avLst/>
          </a:prstGeom>
        </p:spPr>
      </p:pic>
      <p:cxnSp>
        <p:nvCxnSpPr>
          <p:cNvPr id="21" name="Łącznik prosty ze strzałką 20">
            <a:extLst>
              <a:ext uri="{FF2B5EF4-FFF2-40B4-BE49-F238E27FC236}">
                <a16:creationId xmlns:a16="http://schemas.microsoft.com/office/drawing/2014/main" id="{94BD79A7-3F87-3203-00A2-0E6A3F8756DF}"/>
              </a:ext>
            </a:extLst>
          </p:cNvPr>
          <p:cNvCxnSpPr>
            <a:cxnSpLocks/>
          </p:cNvCxnSpPr>
          <p:nvPr/>
        </p:nvCxnSpPr>
        <p:spPr>
          <a:xfrm>
            <a:off x="17985366" y="8510726"/>
            <a:ext cx="8189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Google Shape;34;p2">
            <a:extLst>
              <a:ext uri="{FF2B5EF4-FFF2-40B4-BE49-F238E27FC236}">
                <a16:creationId xmlns:a16="http://schemas.microsoft.com/office/drawing/2014/main" id="{42F33692-D700-F197-7253-89D714B35AB4}"/>
              </a:ext>
            </a:extLst>
          </p:cNvPr>
          <p:cNvSpPr/>
          <p:nvPr/>
        </p:nvSpPr>
        <p:spPr>
          <a:xfrm>
            <a:off x="22722078" y="6837537"/>
            <a:ext cx="103954" cy="560641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6294" tIns="43135" rIns="86294" bIns="43135" anchor="ctr" anchorCtr="0">
            <a:noAutofit/>
          </a:bodyPr>
          <a:lstStyle/>
          <a:p>
            <a:pPr algn="ctr"/>
            <a:endParaRPr sz="1699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</p:txBody>
      </p:sp>
      <p:pic>
        <p:nvPicPr>
          <p:cNvPr id="17" name="Obraz 16" descr="Obraz zawierający tekst, Czcionka, zrzut ekranu, Grafika&#10;&#10;Opis wygenerowany automatycznie">
            <a:extLst>
              <a:ext uri="{FF2B5EF4-FFF2-40B4-BE49-F238E27FC236}">
                <a16:creationId xmlns:a16="http://schemas.microsoft.com/office/drawing/2014/main" id="{88B88049-24B5-2CA2-4333-61D404B4EEDC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8159" y="3289152"/>
            <a:ext cx="7176845" cy="147442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3729</TotalTime>
  <Words>1112</Words>
  <Application>Microsoft Office PowerPoint</Application>
  <PresentationFormat>Niestandardowy</PresentationFormat>
  <Paragraphs>147</Paragraphs>
  <Slides>1</Slides>
  <Notes>1</Notes>
  <HiddenSlides>0</HiddenSlides>
  <MMClips>0</MMClips>
  <ScaleCrop>false</ScaleCrop>
  <HeadingPairs>
    <vt:vector size="8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Cambria Math</vt:lpstr>
      <vt:lpstr>Verdana</vt:lpstr>
      <vt:lpstr>Motyw pakietu Office</vt:lpstr>
      <vt:lpstr>Prism 9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Gilroy</dc:creator>
  <cp:lastModifiedBy>Malgorzata Mierzejewska</cp:lastModifiedBy>
  <cp:revision>86</cp:revision>
  <dcterms:created xsi:type="dcterms:W3CDTF">2021-08-16T12:37:13Z</dcterms:created>
  <dcterms:modified xsi:type="dcterms:W3CDTF">2023-06-27T05:40:24Z</dcterms:modified>
</cp:coreProperties>
</file>